
<file path=[Content_Types].xml><?xml version="1.0" encoding="utf-8"?>
<Types xmlns="http://schemas.openxmlformats.org/package/2006/content-types">
  <Default Extension="mpg" ContentType="video/mpeg"/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93" r:id="rId6"/>
    <p:sldId id="294" r:id="rId7"/>
    <p:sldId id="292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9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0001"/>
    <a:srgbClr val="B10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>
        <p:scale>
          <a:sx n="100" d="100"/>
          <a:sy n="100" d="100"/>
        </p:scale>
        <p:origin x="100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g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2CE413-EF57-2A44-8A66-16F1344D1314}" type="datetimeFigureOut">
              <a:rPr lang="en-US" smtClean="0"/>
              <a:t>1/19/20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865A44-0D92-2F42-846B-361D577F7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07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CE26E-0AC6-0443-B8BB-ABD2C4D78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11E06-D3D3-8A42-8D84-7791BC162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29523-6151-F34D-A9D2-DA3D9A74B5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91D806-74C1-BF48-90F7-21085C186499}" type="datetime1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B38CC-FE55-9F43-A61A-3E5130630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35E07-3E4F-8743-B5E0-58ECBAC75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BBDCA-19D7-1843-BEB9-C644C3C915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637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7C5E4-D78A-D545-A17C-CC6E8B5DF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10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3EBBDCA-19D7-1843-BEB9-C644C3C915C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66F788-856A-E34D-A7B3-C8E0475E40F8}"/>
              </a:ext>
            </a:extLst>
          </p:cNvPr>
          <p:cNvSpPr/>
          <p:nvPr userDrawn="1"/>
        </p:nvSpPr>
        <p:spPr>
          <a:xfrm>
            <a:off x="0" y="-1"/>
            <a:ext cx="12192000" cy="8128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88A2B73-AFCF-E247-9ACB-690227F28BDB}"/>
              </a:ext>
            </a:extLst>
          </p:cNvPr>
          <p:cNvCxnSpPr>
            <a:cxnSpLocks/>
          </p:cNvCxnSpPr>
          <p:nvPr userDrawn="1"/>
        </p:nvCxnSpPr>
        <p:spPr>
          <a:xfrm>
            <a:off x="0" y="812800"/>
            <a:ext cx="12192000" cy="0"/>
          </a:xfrm>
          <a:prstGeom prst="line">
            <a:avLst/>
          </a:prstGeom>
          <a:ln w="19050">
            <a:solidFill>
              <a:srgbClr val="B102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AC87A42F-1AD2-BB47-B93A-D13150368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5645520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z="3600" dirty="0">
                <a:solidFill>
                  <a:srgbClr val="9D000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80496C-1CA1-A941-9618-CA5A136B2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035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8834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g"/><Relationship Id="rId1" Type="http://schemas.microsoft.com/office/2007/relationships/media" Target="../media/media1.mp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E6EE2D-997D-6F4F-851F-938010006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1800" y="304800"/>
            <a:ext cx="1244600" cy="124460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1592BBAF-6811-5F4E-85B0-1B4E2AF43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280" y="2141497"/>
            <a:ext cx="10712820" cy="2450069"/>
          </a:xfrm>
        </p:spPr>
        <p:txBody>
          <a:bodyPr/>
          <a:lstStyle/>
          <a:p>
            <a:r>
              <a:rPr lang="en-US" dirty="0" err="1">
                <a:solidFill>
                  <a:srgbClr val="C00000"/>
                </a:solidFill>
              </a:rPr>
              <a:t>Predição</a:t>
            </a:r>
            <a:r>
              <a:rPr lang="en-US" dirty="0">
                <a:solidFill>
                  <a:srgbClr val="C00000"/>
                </a:solidFill>
              </a:rPr>
              <a:t> de </a:t>
            </a:r>
            <a:r>
              <a:rPr lang="en-US" dirty="0" err="1">
                <a:solidFill>
                  <a:srgbClr val="C00000"/>
                </a:solidFill>
              </a:rPr>
              <a:t>polaridade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negativa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em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relatórios</a:t>
            </a:r>
            <a:r>
              <a:rPr lang="en-US" dirty="0">
                <a:solidFill>
                  <a:srgbClr val="C00000"/>
                </a:solidFill>
              </a:rPr>
              <a:t> de auditoria </a:t>
            </a:r>
            <a:r>
              <a:rPr lang="en-US" dirty="0" err="1">
                <a:solidFill>
                  <a:srgbClr val="C00000"/>
                </a:solidFill>
              </a:rPr>
              <a:t>utilizando</a:t>
            </a:r>
            <a:r>
              <a:rPr lang="en-US" dirty="0">
                <a:solidFill>
                  <a:srgbClr val="C00000"/>
                </a:solidFill>
              </a:rPr>
              <a:t> dados </a:t>
            </a:r>
            <a:r>
              <a:rPr lang="en-US" dirty="0" err="1">
                <a:solidFill>
                  <a:srgbClr val="C00000"/>
                </a:solidFill>
              </a:rPr>
              <a:t>socioeconômicos</a:t>
            </a:r>
            <a:br>
              <a:rPr lang="en-US" dirty="0">
                <a:solidFill>
                  <a:srgbClr val="C00000"/>
                </a:solidFill>
              </a:rPr>
            </a:br>
            <a:br>
              <a:rPr lang="en-US" dirty="0">
                <a:solidFill>
                  <a:srgbClr val="C00000"/>
                </a:solidFill>
              </a:rPr>
            </a:br>
            <a:r>
              <a:rPr lang="en-US" sz="3200" dirty="0">
                <a:solidFill>
                  <a:srgbClr val="C00000"/>
                </a:solidFill>
              </a:rPr>
              <a:t>Lucas </a:t>
            </a:r>
            <a:r>
              <a:rPr lang="en-US" sz="3200" dirty="0" err="1">
                <a:solidFill>
                  <a:srgbClr val="C00000"/>
                </a:solidFill>
              </a:rPr>
              <a:t>Peinado</a:t>
            </a:r>
            <a:r>
              <a:rPr lang="en-US" sz="3200" dirty="0">
                <a:solidFill>
                  <a:srgbClr val="C00000"/>
                </a:solidFill>
              </a:rPr>
              <a:t> Bruscato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00338D-672C-3D41-B153-CBE49E22D5B2}"/>
              </a:ext>
            </a:extLst>
          </p:cNvPr>
          <p:cNvSpPr/>
          <p:nvPr/>
        </p:nvSpPr>
        <p:spPr>
          <a:xfrm>
            <a:off x="843515" y="5200134"/>
            <a:ext cx="474059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bg2">
                    <a:lumMod val="50000"/>
                  </a:schemeClr>
                </a:solidFill>
              </a:rPr>
              <a:t>Sob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orientação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da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</a:rPr>
              <a:t>Profa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. Dra. Florencia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</a:rPr>
              <a:t>Leonardi</a:t>
            </a:r>
            <a:endParaRPr lang="en-US" b="1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Fevereiro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/2020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6684C03-ECA7-844B-A0A0-C6BCE13DC212}"/>
              </a:ext>
            </a:extLst>
          </p:cNvPr>
          <p:cNvCxnSpPr>
            <a:cxnSpLocks/>
          </p:cNvCxnSpPr>
          <p:nvPr/>
        </p:nvCxnSpPr>
        <p:spPr>
          <a:xfrm>
            <a:off x="876300" y="4864100"/>
            <a:ext cx="1059180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6100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FF2C99-D2FE-E64D-A131-A2085021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EFB3DA-5A0E-E54F-A69E-351E3F115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513830" cy="590931"/>
          </a:xfrm>
        </p:spPr>
        <p:txBody>
          <a:bodyPr/>
          <a:lstStyle/>
          <a:p>
            <a:r>
              <a:rPr lang="en-US"/>
              <a:t>Enem (INEP)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1A7093-5355-F741-9D5F-16FD142B1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68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1F0D8F-8E87-8F4D-98FF-3786CF163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20509A-AA75-1047-ACFB-B26E703FF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4097725" cy="590931"/>
          </a:xfrm>
        </p:spPr>
        <p:txBody>
          <a:bodyPr/>
          <a:lstStyle/>
          <a:p>
            <a:r>
              <a:rPr lang="en-US"/>
              <a:t>Variáveis explicativas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3AB446-B1C0-3140-8D11-35958C956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081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DCB88F-6E72-C04A-9B6D-5A0E088C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E2616A-1878-DB49-B58C-3AF06672E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6387133" cy="590931"/>
          </a:xfrm>
        </p:spPr>
        <p:txBody>
          <a:bodyPr/>
          <a:lstStyle/>
          <a:p>
            <a:r>
              <a:rPr lang="en-US"/>
              <a:t>Criação da base para modelagem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836062-C3BD-0E4C-B3AA-62D0AD98A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528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6FE8D7-4036-924C-932E-38047B413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FEA5A3-FBE5-7746-B664-09FC62247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3438442" cy="590931"/>
          </a:xfrm>
        </p:spPr>
        <p:txBody>
          <a:bodyPr/>
          <a:lstStyle/>
          <a:p>
            <a:r>
              <a:rPr lang="en-US"/>
              <a:t>Análise descritiva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2A5C69-2985-1549-A2DE-9E4FC2433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390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9129AA-0E5D-C24F-A68A-E54D4AF2C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9E6D21-F2B4-1240-9795-45F2C9EA0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3859262" cy="590931"/>
          </a:xfrm>
        </p:spPr>
        <p:txBody>
          <a:bodyPr/>
          <a:lstStyle/>
          <a:p>
            <a:r>
              <a:rPr lang="en-US"/>
              <a:t>Randomized Search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B489C8-BD09-A045-BB47-57001EB48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026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BB842-0CAE-5446-8FD9-F8019B73E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D9E6BA-2C8E-9048-945D-EEA3CAD1C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780120" cy="590931"/>
          </a:xfrm>
        </p:spPr>
        <p:txBody>
          <a:bodyPr/>
          <a:lstStyle/>
          <a:p>
            <a:r>
              <a:rPr lang="en-US"/>
              <a:t>Shapley Value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E4DDBA-BD54-8349-B2D1-3689C7343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032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837177-5DCD-1544-AA1F-C7859EE89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00A4F5C-12FB-8243-916C-41C2F4605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7537192" cy="590931"/>
          </a:xfrm>
        </p:spPr>
        <p:txBody>
          <a:bodyPr/>
          <a:lstStyle/>
          <a:p>
            <a:r>
              <a:rPr lang="en-US"/>
              <a:t>Métrica para avaliação de desempenho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D6B970-00C4-4943-9963-2746B62120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107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0515F2-BB4C-2A4F-B067-77E5531B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44F63EF-700D-3042-8749-56F9E115E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4904099" cy="590931"/>
          </a:xfrm>
        </p:spPr>
        <p:txBody>
          <a:bodyPr/>
          <a:lstStyle/>
          <a:p>
            <a:r>
              <a:rPr lang="en-US"/>
              <a:t>Modelo Regressão Linear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405189-657D-E247-8EE6-AAB0166E48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08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4A4B14-54BE-D241-BA7D-AFDD10634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AC6736-7FA5-484F-8BED-B001600B4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4581767" cy="590931"/>
          </a:xfrm>
        </p:spPr>
        <p:txBody>
          <a:bodyPr/>
          <a:lstStyle/>
          <a:p>
            <a:r>
              <a:rPr lang="en-US"/>
              <a:t>Modelo Random Forest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ADDD2A-A751-7544-A6C0-02BD76FD63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2721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A5E5A1-F858-004D-93B9-653048BC9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3AD6AF-0AE0-4F42-95CF-EA954E9B2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3332322" cy="590931"/>
          </a:xfrm>
        </p:spPr>
        <p:txBody>
          <a:bodyPr/>
          <a:lstStyle/>
          <a:p>
            <a:r>
              <a:rPr lang="en-US"/>
              <a:t>Modelo XGBoost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C4000E-46E3-A648-8EC3-5ABE73008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12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06BC38-C304-2542-B30C-FFDF91CD6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84D8ABA-7C21-2648-9939-7DC23B9C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1737976" cy="590931"/>
          </a:xfrm>
        </p:spPr>
        <p:txBody>
          <a:bodyPr/>
          <a:lstStyle/>
          <a:p>
            <a:r>
              <a:rPr lang="en-US"/>
              <a:t>Sumário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0441F8-348F-A34E-A0DD-8A1921A5C1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3203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E23DBC-5596-EF43-93F6-BA6925EFA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604FB0-8615-AD45-B791-8D6B3E63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295821" cy="590931"/>
          </a:xfrm>
        </p:spPr>
        <p:txBody>
          <a:bodyPr/>
          <a:lstStyle/>
          <a:p>
            <a:r>
              <a:rPr lang="en-US"/>
              <a:t>Conclusões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A657BA-CD9D-6944-9168-0DEEE5D7A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6513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B49688-A14F-AF4F-B36B-92E51E4E2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C2E54B-6EEC-5949-BAA3-EC4D70DFC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3434466" cy="590931"/>
          </a:xfrm>
        </p:spPr>
        <p:txBody>
          <a:bodyPr/>
          <a:lstStyle/>
          <a:p>
            <a:r>
              <a:rPr lang="en-US"/>
              <a:t>Pesquisas futuras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837B4D-4157-DB4A-BF7C-422E961E7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789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F108D6-807F-5441-B0A8-E0C6100F6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30BE2B-B971-E147-93E9-2D2D4F448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8824211" cy="590931"/>
          </a:xfrm>
        </p:spPr>
        <p:txBody>
          <a:bodyPr/>
          <a:lstStyle/>
          <a:p>
            <a:r>
              <a:rPr lang="en-US"/>
              <a:t>Programa de Fiscalização de Entes Federativos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C38ABEA-BA50-7741-BA5A-7902BCD520A2}"/>
              </a:ext>
            </a:extLst>
          </p:cNvPr>
          <p:cNvSpPr txBox="1">
            <a:spLocks/>
          </p:cNvSpPr>
          <p:nvPr/>
        </p:nvSpPr>
        <p:spPr>
          <a:xfrm>
            <a:off x="571500" y="1625601"/>
            <a:ext cx="10515600" cy="138747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/>
              <a:t>    Obtenção dos dados: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96D955-FC7C-5A43-B187-261990257A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575" y="2231184"/>
            <a:ext cx="7404100" cy="4307728"/>
          </a:xfrm>
          <a:prstGeom prst="rect">
            <a:avLst/>
          </a:prstGeom>
        </p:spPr>
      </p:pic>
      <p:pic>
        <p:nvPicPr>
          <p:cNvPr id="4" name="robo">
            <a:hlinkClick r:id="" action="ppaction://media"/>
            <a:extLst>
              <a:ext uri="{FF2B5EF4-FFF2-40B4-BE49-F238E27FC236}">
                <a16:creationId xmlns:a16="http://schemas.microsoft.com/office/drawing/2014/main" id="{EED9F78B-BACD-7D45-80E1-7AB8D69576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29750" y="3702423"/>
            <a:ext cx="2184400" cy="13652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E69E358-CE7A-0F4B-B0D3-8460ACD7F558}"/>
              </a:ext>
            </a:extLst>
          </p:cNvPr>
          <p:cNvSpPr txBox="1"/>
          <p:nvPr/>
        </p:nvSpPr>
        <p:spPr>
          <a:xfrm>
            <a:off x="10071100" y="2717800"/>
            <a:ext cx="66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MOV</a:t>
            </a:r>
          </a:p>
        </p:txBody>
      </p:sp>
    </p:spTree>
    <p:extLst>
      <p:ext uri="{BB962C8B-B14F-4D97-AF65-F5344CB8AC3E}">
        <p14:creationId xmlns:p14="http://schemas.microsoft.com/office/powerpoint/2010/main" val="505692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BA229A-E496-FA41-9C19-222EDF491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802B67-437F-4F48-AFFC-09448E49C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231701" cy="590931"/>
          </a:xfrm>
        </p:spPr>
        <p:txBody>
          <a:bodyPr/>
          <a:lstStyle/>
          <a:p>
            <a:r>
              <a:rPr lang="en-US"/>
              <a:t>Introdução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99508FD-5BB3-4941-B5A8-21F211C36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5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F108D6-807F-5441-B0A8-E0C6100F6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30BE2B-B971-E147-93E9-2D2D4F448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8824211" cy="590931"/>
          </a:xfrm>
        </p:spPr>
        <p:txBody>
          <a:bodyPr/>
          <a:lstStyle/>
          <a:p>
            <a:r>
              <a:rPr lang="en-US"/>
              <a:t>Programa de Fiscalização de Entes Federativos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D4990BEF-574D-4D48-A9D8-981DEF7F4CE9}"/>
              </a:ext>
            </a:extLst>
          </p:cNvPr>
          <p:cNvSpPr txBox="1">
            <a:spLocks/>
          </p:cNvSpPr>
          <p:nvPr/>
        </p:nvSpPr>
        <p:spPr>
          <a:xfrm>
            <a:off x="571500" y="1625601"/>
            <a:ext cx="10515600" cy="138747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/>
              <a:t>    A Controladoria-Geral da União (CGU) iniciou em agosto de 2015 o “Programa de Fiscalização em Entes Federativos”, método de controle dos recursos públicos federais repassados a estados e municípios</a:t>
            </a:r>
          </a:p>
          <a:p>
            <a:pPr algn="just"/>
            <a:endParaRPr lang="en-US"/>
          </a:p>
          <a:p>
            <a:pPr algn="just"/>
            <a:r>
              <a:rPr lang="en-US"/>
              <a:t>    Nas fiscalizações, os auditores da CGU examinam contas e documentos, além de realizarem inspeção pessoal e física das obras e serviços em andamento</a:t>
            </a:r>
          </a:p>
          <a:p>
            <a:pPr algn="just"/>
            <a:endParaRPr lang="en-US"/>
          </a:p>
          <a:p>
            <a:pPr algn="just"/>
            <a:r>
              <a:rPr lang="en-US"/>
              <a:t>    Um dos resultados do programa é a criação de um relatório de auditoria, com balanços, análises e fotos (evidências) do município em questão</a:t>
            </a:r>
          </a:p>
          <a:p>
            <a:pPr algn="just"/>
            <a:endParaRPr lang="en-US"/>
          </a:p>
          <a:p>
            <a:pPr algn="just"/>
            <a:r>
              <a:rPr lang="en-US"/>
              <a:t>    Foram utilizados 10 ciclos representando 598 municípios no período de agosto de 2011 até junho de 2018</a:t>
            </a:r>
          </a:p>
        </p:txBody>
      </p:sp>
    </p:spTree>
    <p:extLst>
      <p:ext uri="{BB962C8B-B14F-4D97-AF65-F5344CB8AC3E}">
        <p14:creationId xmlns:p14="http://schemas.microsoft.com/office/powerpoint/2010/main" val="773644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F108D6-807F-5441-B0A8-E0C6100F6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30BE2B-B971-E147-93E9-2D2D4F448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8824211" cy="590931"/>
          </a:xfrm>
        </p:spPr>
        <p:txBody>
          <a:bodyPr/>
          <a:lstStyle/>
          <a:p>
            <a:r>
              <a:rPr lang="en-US"/>
              <a:t>Programa de Fiscalização de Entes Federativos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C38ABEA-BA50-7741-BA5A-7902BCD520A2}"/>
              </a:ext>
            </a:extLst>
          </p:cNvPr>
          <p:cNvSpPr txBox="1">
            <a:spLocks/>
          </p:cNvSpPr>
          <p:nvPr/>
        </p:nvSpPr>
        <p:spPr>
          <a:xfrm>
            <a:off x="571500" y="1625601"/>
            <a:ext cx="10515600" cy="138747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/>
              <a:t>    Obtenção dos dados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96D955-FC7C-5A43-B187-261990257A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575" y="2358184"/>
            <a:ext cx="7404100" cy="4307728"/>
          </a:xfrm>
          <a:prstGeom prst="rect">
            <a:avLst/>
          </a:prstGeom>
        </p:spPr>
      </p:pic>
      <p:pic>
        <p:nvPicPr>
          <p:cNvPr id="9" name="robo">
            <a:hlinkClick r:id="" action="ppaction://media"/>
            <a:extLst>
              <a:ext uri="{FF2B5EF4-FFF2-40B4-BE49-F238E27FC236}">
                <a16:creationId xmlns:a16="http://schemas.microsoft.com/office/drawing/2014/main" id="{CE37FA61-0A5A-AA40-810B-042FDDDFA9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71000" y="4916487"/>
            <a:ext cx="2303781" cy="14398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99EE14-8AA6-BA41-99FC-AD368FACCD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1112" y="2687637"/>
            <a:ext cx="2743555" cy="186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09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F108D6-807F-5441-B0A8-E0C6100F6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30BE2B-B971-E147-93E9-2D2D4F448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8824211" cy="590931"/>
          </a:xfrm>
        </p:spPr>
        <p:txBody>
          <a:bodyPr/>
          <a:lstStyle/>
          <a:p>
            <a:r>
              <a:rPr lang="en-US"/>
              <a:t>Programa de Fiscalização de Entes Federativos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842746-9418-0B44-9A8B-77BD9BD66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89" y="2432614"/>
            <a:ext cx="3961160" cy="4113026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BEC1C64-7DFA-B74C-92BF-183ABC15F597}"/>
              </a:ext>
            </a:extLst>
          </p:cNvPr>
          <p:cNvSpPr txBox="1">
            <a:spLocks/>
          </p:cNvSpPr>
          <p:nvPr/>
        </p:nvSpPr>
        <p:spPr>
          <a:xfrm>
            <a:off x="571500" y="1625601"/>
            <a:ext cx="10515600" cy="138747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/>
              <a:t>    O conteúdo do relatório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308257-8CCB-BF4A-BA5B-E36BC1441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670" y="2679888"/>
            <a:ext cx="4003729" cy="393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4B142B-6082-E848-A5A7-4AF3FA23A5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1742" y="1597724"/>
            <a:ext cx="3622458" cy="249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420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38BACD-657C-B449-B5F9-8A7ECC8E7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29171A-33CF-3242-9882-B43662D67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1739515" cy="590931"/>
          </a:xfrm>
        </p:spPr>
        <p:txBody>
          <a:bodyPr/>
          <a:lstStyle/>
          <a:p>
            <a:r>
              <a:rPr lang="en-US"/>
              <a:t>SentiLex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BEFB7-10EE-D74B-8448-61192A700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/>
              <a:t>    A base de dados SentiLex-PT02 é considerada a mais importante fonte de informação no aspecto léxico de sentimento (é constituída atualmente por 7.014 lemas e 82.347 formas flexionadas)</a:t>
            </a:r>
          </a:p>
          <a:p>
            <a:pPr algn="just"/>
            <a:endParaRPr lang="en-US"/>
          </a:p>
          <a:p>
            <a:pPr algn="just"/>
            <a:r>
              <a:rPr lang="en-US"/>
              <a:t>    Os adjetivos presentes na base possuem uma polaridade que foi atribuída com base num cálculo sobre as distâncias das palavras, com polaridade conhecida a priori, ligadas aos adjetivos por uma relação de sinonímia num grafo, inferido a partir de dicionários de sinônimos disponíveis para o português</a:t>
            </a:r>
          </a:p>
          <a:p>
            <a:pPr algn="just"/>
            <a:endParaRPr lang="en-US"/>
          </a:p>
          <a:p>
            <a:pPr algn="just"/>
            <a:r>
              <a:rPr lang="en-US"/>
              <a:t>    As polaridades são -1, 0 e 1, representando polaridade negativa, polaridade neutra e polaridade positiva, respectivamente</a:t>
            </a:r>
          </a:p>
        </p:txBody>
      </p:sp>
    </p:spTree>
    <p:extLst>
      <p:ext uri="{BB962C8B-B14F-4D97-AF65-F5344CB8AC3E}">
        <p14:creationId xmlns:p14="http://schemas.microsoft.com/office/powerpoint/2010/main" val="3404971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A72F78-549A-2E4F-A660-1240E0B35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4530008-7BDF-324B-8E1F-D608D2F7B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3447610" cy="590931"/>
          </a:xfrm>
        </p:spPr>
        <p:txBody>
          <a:bodyPr/>
          <a:lstStyle/>
          <a:p>
            <a:r>
              <a:rPr lang="en-US"/>
              <a:t>Variável resposta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AA2E9F-D38A-D54E-ABEB-EE2EC5C19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/>
              <a:t>Primeira abordagem: utilizar interpretação humana</a:t>
            </a:r>
          </a:p>
          <a:p>
            <a:pPr algn="just"/>
            <a:endParaRPr lang="en-US"/>
          </a:p>
          <a:p>
            <a:pPr algn="just"/>
            <a:r>
              <a:rPr lang="en-US"/>
              <a:t>Segunda abordagem: utilizar a base de dados SentiLex e definir a polaridade da palavra em positiva, negativa ou neutra (sumarizando a frequência relativa calculada sob as polaridades definidas, i.e., percentual de polaridade negativa, percentual de polaridade positiva, percentual de polaridade neutra e percentual de polaridade (ou, nesse sentido, palavra) não encontrada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993E7C-EB5D-9B4A-97F7-E5205ED72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0" y="4582107"/>
            <a:ext cx="5816600" cy="202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07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E593F6-F55F-2649-99E4-035A431FA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54C8E0-8F6E-9B43-ABE1-08AE6AC1B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318263" cy="590931"/>
          </a:xfrm>
        </p:spPr>
        <p:txBody>
          <a:bodyPr/>
          <a:lstStyle/>
          <a:p>
            <a:r>
              <a:rPr lang="en-US"/>
              <a:t>Censo IBGE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3191DE-C33D-CA45-937D-B5C2F1698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345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200</TotalTime>
  <Words>425</Words>
  <Application>Microsoft Macintosh PowerPoint</Application>
  <PresentationFormat>Widescreen</PresentationFormat>
  <Paragraphs>65</Paragraphs>
  <Slides>22</Slides>
  <Notes>0</Notes>
  <HiddenSlides>1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Predição de polaridade negativa em relatórios de auditoria utilizando dados socioeconômicos  Lucas Peinado Bruscato</vt:lpstr>
      <vt:lpstr>Sumário</vt:lpstr>
      <vt:lpstr>Introdução</vt:lpstr>
      <vt:lpstr>Programa de Fiscalização de Entes Federativos</vt:lpstr>
      <vt:lpstr>Programa de Fiscalização de Entes Federativos</vt:lpstr>
      <vt:lpstr>Programa de Fiscalização de Entes Federativos</vt:lpstr>
      <vt:lpstr>SentiLex</vt:lpstr>
      <vt:lpstr>Variável resposta</vt:lpstr>
      <vt:lpstr>Censo IBGE</vt:lpstr>
      <vt:lpstr>Enem (INEP)</vt:lpstr>
      <vt:lpstr>Variáveis explicativas</vt:lpstr>
      <vt:lpstr>Criação da base para modelagem</vt:lpstr>
      <vt:lpstr>Análise descritiva</vt:lpstr>
      <vt:lpstr>Randomized Search</vt:lpstr>
      <vt:lpstr>Shapley Value</vt:lpstr>
      <vt:lpstr>Métrica para avaliação de desempenho</vt:lpstr>
      <vt:lpstr>Modelo Regressão Linear</vt:lpstr>
      <vt:lpstr>Modelo Random Forest</vt:lpstr>
      <vt:lpstr>Modelo XGBoost</vt:lpstr>
      <vt:lpstr>Conclusões</vt:lpstr>
      <vt:lpstr>Pesquisas futuras</vt:lpstr>
      <vt:lpstr>Programa de Fiscalização de Entes Federativos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Bruscato</dc:creator>
  <cp:lastModifiedBy>Lucas Bruscato</cp:lastModifiedBy>
  <cp:revision>55</cp:revision>
  <dcterms:created xsi:type="dcterms:W3CDTF">2020-01-19T14:46:26Z</dcterms:created>
  <dcterms:modified xsi:type="dcterms:W3CDTF">2020-01-19T18:06:40Z</dcterms:modified>
</cp:coreProperties>
</file>

<file path=docProps/thumbnail.jpeg>
</file>